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1"/>
  </p:notesMasterIdLst>
  <p:sldIdLst>
    <p:sldId id="256" r:id="rId2"/>
    <p:sldId id="258" r:id="rId3"/>
    <p:sldId id="259" r:id="rId4"/>
    <p:sldId id="261" r:id="rId5"/>
    <p:sldId id="260" r:id="rId6"/>
    <p:sldId id="318" r:id="rId7"/>
    <p:sldId id="269" r:id="rId8"/>
    <p:sldId id="270" r:id="rId9"/>
    <p:sldId id="271" r:id="rId10"/>
    <p:sldId id="272" r:id="rId11"/>
    <p:sldId id="273" r:id="rId12"/>
    <p:sldId id="274" r:id="rId13"/>
    <p:sldId id="266" r:id="rId14"/>
    <p:sldId id="280" r:id="rId15"/>
    <p:sldId id="309" r:id="rId16"/>
    <p:sldId id="310" r:id="rId17"/>
    <p:sldId id="311" r:id="rId18"/>
    <p:sldId id="312" r:id="rId19"/>
    <p:sldId id="308" r:id="rId20"/>
    <p:sldId id="313" r:id="rId21"/>
    <p:sldId id="314" r:id="rId22"/>
    <p:sldId id="315" r:id="rId23"/>
    <p:sldId id="316" r:id="rId24"/>
    <p:sldId id="317" r:id="rId25"/>
    <p:sldId id="292" r:id="rId26"/>
    <p:sldId id="293" r:id="rId27"/>
    <p:sldId id="319" r:id="rId28"/>
    <p:sldId id="321"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120" d="100"/>
          <a:sy n="120" d="100"/>
        </p:scale>
        <p:origin x="12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t>
            </a:r>
            <a:r>
              <a:rPr lang="en-US" sz="2000" b="1" i="1" dirty="0" smtClean="0">
                <a:latin typeface="Arial" panose="020B0604020202020204" pitchFamily="34" charset="0"/>
                <a:cs typeface="Arial" panose="020B0604020202020204" pitchFamily="34" charset="0"/>
              </a:rPr>
              <a:t>Arizona - Data </a:t>
            </a:r>
            <a:r>
              <a:rPr lang="en-US" sz="2000" b="1" i="1" dirty="0">
                <a:latin typeface="Arial" panose="020B0604020202020204" pitchFamily="34" charset="0"/>
                <a:cs typeface="Arial" panose="020B0604020202020204" pitchFamily="34" charset="0"/>
              </a:rPr>
              <a:t>Science </a:t>
            </a:r>
            <a:r>
              <a:rPr lang="en-US" sz="2000" b="1" i="1" dirty="0" smtClean="0">
                <a:latin typeface="Arial" panose="020B0604020202020204" pitchFamily="34" charset="0"/>
                <a:cs typeface="Arial" panose="020B0604020202020204" pitchFamily="34" charset="0"/>
              </a:rPr>
              <a:t>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smtClean="0"/>
              <a:t>Superfund Sites by State Vs. Cancer </a:t>
            </a:r>
            <a:r>
              <a:rPr lang="en-US" sz="4000" b="1" dirty="0" smtClean="0"/>
              <a:t>Rates</a:t>
            </a:r>
          </a:p>
          <a:p>
            <a:pPr algn="l"/>
            <a:endParaRPr lang="en-US" dirty="0" smtClean="0"/>
          </a:p>
          <a:p>
            <a:pPr algn="l"/>
            <a:endParaRPr lang="en-US" dirty="0" smtClean="0"/>
          </a:p>
          <a:p>
            <a:pPr algn="l"/>
            <a:r>
              <a:rPr lang="en-US" b="1" dirty="0" smtClean="0"/>
              <a:t>Group </a:t>
            </a:r>
            <a:r>
              <a:rPr lang="en-US" b="1" dirty="0"/>
              <a:t>Members: </a:t>
            </a:r>
          </a:p>
          <a:p>
            <a:pPr algn="l"/>
            <a:r>
              <a:rPr lang="en-US" dirty="0"/>
              <a:t>Brenda </a:t>
            </a:r>
            <a:r>
              <a:rPr lang="en-US" dirty="0" smtClean="0"/>
              <a:t>Daly</a:t>
            </a:r>
          </a:p>
          <a:p>
            <a:pPr algn="l"/>
            <a:r>
              <a:rPr lang="en-US" dirty="0" smtClean="0"/>
              <a:t>Bryan Paynich</a:t>
            </a:r>
          </a:p>
          <a:p>
            <a:pPr algn="l"/>
            <a:r>
              <a:rPr lang="en-US" dirty="0" smtClean="0"/>
              <a:t>Anthony </a:t>
            </a:r>
            <a:r>
              <a:rPr lang="en-US" dirty="0" err="1" smtClean="0"/>
              <a:t>Mutwol</a:t>
            </a:r>
            <a:endParaRPr lang="en-US" dirty="0" smtClean="0"/>
          </a:p>
          <a:p>
            <a:pPr algn="l"/>
            <a:r>
              <a:rPr lang="en-US" dirty="0" smtClean="0"/>
              <a:t>Frank </a:t>
            </a:r>
            <a:r>
              <a:rPr lang="en-US" dirty="0"/>
              <a:t>Garcia</a:t>
            </a:r>
          </a:p>
          <a:p>
            <a:pPr algn="l"/>
            <a:endParaRPr lang="en-US" dirty="0"/>
          </a:p>
        </p:txBody>
      </p:sp>
    </p:spTree>
    <p:extLst>
      <p:ext uri="{BB962C8B-B14F-4D97-AF65-F5344CB8AC3E}">
        <p14:creationId xmlns:p14="http://schemas.microsoft.com/office/powerpoint/2010/main" val="4206229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smtClean="0">
                <a:latin typeface="Arial" panose="020B0604020202020204" pitchFamily="34" charset="0"/>
                <a:cs typeface="Arial" panose="020B0604020202020204" pitchFamily="34" charset="0"/>
              </a:rPr>
              <a:t>Data wrangling</a:t>
            </a:r>
            <a:endParaRPr lang="en-US" dirty="0">
              <a:latin typeface="Arial" panose="020B0604020202020204" pitchFamily="34" charset="0"/>
              <a:cs typeface="Arial" panose="020B0604020202020204" pitchFamily="34" charset="0"/>
            </a:endParaRP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smtClean="0">
                <a:latin typeface="Arial" panose="020B0604020202020204" pitchFamily="34" charset="0"/>
                <a:cs typeface="Arial" panose="020B0604020202020204" pitchFamily="34" charset="0"/>
              </a:rPr>
              <a:t>Split Data into 4 data sets, each set contained all cancer types for all 50 states.</a:t>
            </a:r>
          </a:p>
          <a:p>
            <a:r>
              <a:rPr lang="en-US" dirty="0" smtClean="0">
                <a:latin typeface="Arial" panose="020B0604020202020204" pitchFamily="34" charset="0"/>
                <a:cs typeface="Arial" panose="020B0604020202020204" pitchFamily="34" charset="0"/>
              </a:rPr>
              <a:t>Merged </a:t>
            </a:r>
            <a:r>
              <a:rPr lang="en-US" dirty="0" err="1" smtClean="0">
                <a:latin typeface="Arial" panose="020B0604020202020204" pitchFamily="34" charset="0"/>
                <a:cs typeface="Arial" panose="020B0604020202020204" pitchFamily="34" charset="0"/>
              </a:rPr>
              <a:t>lat</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lng</a:t>
            </a:r>
            <a:r>
              <a:rPr lang="en-US" dirty="0" smtClean="0">
                <a:latin typeface="Arial" panose="020B0604020202020204" pitchFamily="34" charset="0"/>
                <a:cs typeface="Arial" panose="020B0604020202020204" pitchFamily="34" charset="0"/>
              </a:rPr>
              <a:t> information into each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for each cancer type</a:t>
            </a:r>
          </a:p>
          <a:p>
            <a:r>
              <a:rPr lang="en-US" dirty="0" smtClean="0">
                <a:latin typeface="Arial" panose="020B0604020202020204" pitchFamily="34" charset="0"/>
                <a:cs typeface="Arial" panose="020B0604020202020204" pitchFamily="34" charset="0"/>
              </a:rPr>
              <a:t>Created subset of each cancer type with Incident Rate and Superfund count per state</a:t>
            </a:r>
          </a:p>
          <a:p>
            <a:r>
              <a:rPr lang="en-US" dirty="0" smtClean="0">
                <a:latin typeface="Arial" panose="020B0604020202020204" pitchFamily="34" charset="0"/>
                <a:cs typeface="Arial" panose="020B0604020202020204" pitchFamily="34" charset="0"/>
              </a:rPr>
              <a:t>Created Scatter plots for each Cancer type and looked for correlations visually.</a:t>
            </a:r>
          </a:p>
          <a:p>
            <a:r>
              <a:rPr lang="en-US" dirty="0" smtClean="0">
                <a:latin typeface="Arial" panose="020B0604020202020204" pitchFamily="34" charset="0"/>
                <a:cs typeface="Arial" panose="020B0604020202020204" pitchFamily="34" charset="0"/>
              </a:rPr>
              <a:t>Fed each of the reduced </a:t>
            </a:r>
            <a:r>
              <a:rPr lang="en-US" dirty="0" err="1" smtClean="0">
                <a:latin typeface="Arial" panose="020B0604020202020204" pitchFamily="34" charset="0"/>
                <a:cs typeface="Arial" panose="020B0604020202020204" pitchFamily="34" charset="0"/>
              </a:rPr>
              <a:t>dataframes</a:t>
            </a:r>
            <a:r>
              <a:rPr lang="en-US" dirty="0" smtClean="0">
                <a:latin typeface="Arial" panose="020B0604020202020204" pitchFamily="34" charset="0"/>
                <a:cs typeface="Arial" panose="020B0604020202020204" pitchFamily="34" charset="0"/>
              </a:rPr>
              <a:t> into the </a:t>
            </a:r>
            <a:r>
              <a:rPr lang="en-US" dirty="0" err="1" smtClean="0">
                <a:latin typeface="Arial" panose="020B0604020202020204" pitchFamily="34" charset="0"/>
                <a:cs typeface="Arial" panose="020B0604020202020204" pitchFamily="34" charset="0"/>
              </a:rPr>
              <a:t>pearson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correleation</a:t>
            </a:r>
            <a:r>
              <a:rPr lang="en-US" dirty="0" smtClean="0">
                <a:latin typeface="Arial" panose="020B0604020202020204" pitchFamily="34" charset="0"/>
                <a:cs typeface="Arial" panose="020B0604020202020204" pitchFamily="34" charset="0"/>
              </a:rPr>
              <a:t>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smtClean="0"/>
              <a:t>Pearson's </a:t>
            </a:r>
            <a:r>
              <a:rPr lang="en-US" dirty="0" smtClean="0"/>
              <a:t>correlation </a:t>
            </a:r>
            <a:r>
              <a:rPr lang="en-US" dirty="0"/>
              <a:t>or simply as the correlation coefficient. ... A perfect positive linear relationship, </a:t>
            </a:r>
            <a:r>
              <a:rPr lang="en-US" b="1" dirty="0"/>
              <a:t>r</a:t>
            </a:r>
            <a:r>
              <a:rPr lang="en-US" dirty="0"/>
              <a:t> = 1.</a:t>
            </a: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smtClean="0"/>
              <a:t>Scatter Plots correlation</a:t>
            </a:r>
            <a:endParaRPr lang="en-US" dirty="0"/>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smtClean="0">
                <a:latin typeface="Arial" panose="020B0604020202020204" pitchFamily="34" charset="0"/>
                <a:cs typeface="Arial" panose="020B0604020202020204" pitchFamily="34" charset="0"/>
              </a:rPr>
              <a:t>Visualizations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smtClean="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Read cancer data and superfund </a:t>
            </a:r>
            <a:r>
              <a:rPr lang="en-US" dirty="0" err="1" smtClean="0">
                <a:latin typeface="Arial" panose="020B0604020202020204" pitchFamily="34" charset="0"/>
                <a:cs typeface="Arial" panose="020B0604020202020204" pitchFamily="34" charset="0"/>
              </a:rPr>
              <a:t>json</a:t>
            </a:r>
            <a:r>
              <a:rPr lang="en-US" dirty="0" smtClean="0">
                <a:latin typeface="Arial" panose="020B0604020202020204" pitchFamily="34" charset="0"/>
                <a:cs typeface="Arial" panose="020B0604020202020204" pitchFamily="34" charset="0"/>
              </a:rPr>
              <a:t> data</a:t>
            </a:r>
          </a:p>
          <a:p>
            <a:pPr marL="0" indent="0">
              <a:buNone/>
            </a:pP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Used google </a:t>
            </a:r>
            <a:r>
              <a:rPr lang="en-US" dirty="0" err="1" smtClean="0">
                <a:latin typeface="Arial" panose="020B0604020202020204" pitchFamily="34" charset="0"/>
                <a:cs typeface="Arial" panose="020B0604020202020204" pitchFamily="34" charset="0"/>
              </a:rPr>
              <a:t>api</a:t>
            </a:r>
            <a:r>
              <a:rPr lang="en-US" dirty="0" smtClean="0">
                <a:latin typeface="Arial" panose="020B0604020202020204" pitchFamily="34" charset="0"/>
                <a:cs typeface="Arial" panose="020B0604020202020204" pitchFamily="34" charset="0"/>
              </a:rPr>
              <a:t> functionality to generate a </a:t>
            </a:r>
            <a:r>
              <a:rPr lang="en-US" dirty="0" err="1" smtClean="0">
                <a:latin typeface="Arial" panose="020B0604020202020204" pitchFamily="34" charset="0"/>
                <a:cs typeface="Arial" panose="020B0604020202020204" pitchFamily="34" charset="0"/>
              </a:rPr>
              <a:t>heatmap</a:t>
            </a:r>
            <a:r>
              <a:rPr lang="en-US" dirty="0" smtClean="0">
                <a:latin typeface="Arial" panose="020B0604020202020204" pitchFamily="34" charset="0"/>
                <a:cs typeface="Arial" panose="020B0604020202020204" pitchFamily="34" charset="0"/>
              </a:rPr>
              <a:t> layer, location marker layer, and </a:t>
            </a:r>
            <a:r>
              <a:rPr lang="en-US" dirty="0" err="1" smtClean="0">
                <a:latin typeface="Arial" panose="020B0604020202020204" pitchFamily="34" charset="0"/>
                <a:cs typeface="Arial" panose="020B0604020202020204" pitchFamily="34" charset="0"/>
              </a:rPr>
              <a:t>geojson</a:t>
            </a:r>
            <a:r>
              <a:rPr lang="en-US" dirty="0" smtClean="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Scatter plot results per cancer Type</a:t>
            </a:r>
            <a:endParaRPr lang="en-US" sz="4400" dirty="0">
              <a:solidFill>
                <a:srgbClr val="FFFFFF"/>
              </a:solidFill>
            </a:endParaRPr>
          </a:p>
        </p:txBody>
      </p:sp>
    </p:spTree>
    <p:extLst>
      <p:ext uri="{BB962C8B-B14F-4D97-AF65-F5344CB8AC3E}">
        <p14:creationId xmlns:p14="http://schemas.microsoft.com/office/powerpoint/2010/main" val="2264437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Breast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0.11</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642437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LUNG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0.06</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364129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PROSTATE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0.13</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1021388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COLON Cancer Scatter Plot</a:t>
            </a:r>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0.04</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2177747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smtClean="0">
                <a:solidFill>
                  <a:srgbClr val="FFFFFF"/>
                </a:solidFill>
              </a:rPr>
              <a:t>Heatmap</a:t>
            </a:r>
            <a:r>
              <a:rPr lang="en-US" sz="4400" dirty="0" smtClean="0">
                <a:solidFill>
                  <a:srgbClr val="FFFFFF"/>
                </a:solidFill>
              </a:rPr>
              <a:t> results per cancer Type</a:t>
            </a:r>
            <a:endParaRPr lang="en-US" sz="4400" dirty="0">
              <a:solidFill>
                <a:srgbClr val="FFFFFF"/>
              </a:solidFill>
            </a:endParaRPr>
          </a:p>
        </p:txBody>
      </p:sp>
    </p:spTree>
    <p:extLst>
      <p:ext uri="{BB962C8B-B14F-4D97-AF65-F5344CB8AC3E}">
        <p14:creationId xmlns:p14="http://schemas.microsoft.com/office/powerpoint/2010/main" val="872407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8029" y="747423"/>
            <a:ext cx="10824872" cy="6088990"/>
          </a:xfrm>
        </p:spPr>
      </p:pic>
    </p:spTree>
    <p:extLst>
      <p:ext uri="{BB962C8B-B14F-4D97-AF65-F5344CB8AC3E}">
        <p14:creationId xmlns:p14="http://schemas.microsoft.com/office/powerpoint/2010/main" val="3515312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r>
              <a:rPr lang="en-US" sz="3200" b="1" dirty="0" smtClean="0">
                <a:latin typeface="Arial" panose="020B0604020202020204" pitchFamily="34" charset="0"/>
                <a:cs typeface="Arial" panose="020B0604020202020204" pitchFamily="34" charset="0"/>
              </a:rPr>
              <a:t>?</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a:t>
            </a:r>
            <a:r>
              <a:rPr lang="en-US" sz="3200" dirty="0" smtClean="0">
                <a:latin typeface="Arial" panose="020B0604020202020204" pitchFamily="34" charset="0"/>
                <a:cs typeface="Arial" panose="020B0604020202020204" pitchFamily="34" charset="0"/>
              </a:rPr>
              <a:t>States that </a:t>
            </a:r>
            <a:r>
              <a:rPr lang="en-US" sz="3200" dirty="0">
                <a:latin typeface="Arial" panose="020B0604020202020204" pitchFamily="34" charset="0"/>
                <a:cs typeface="Arial" panose="020B0604020202020204" pitchFamily="34" charset="0"/>
              </a:rPr>
              <a:t>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endParaRPr lang="en-US" sz="3200" b="1" dirty="0" smtClean="0">
              <a:latin typeface="Arial" panose="020B0604020202020204" pitchFamily="34" charset="0"/>
              <a:cs typeface="Arial" panose="020B0604020202020204" pitchFamily="34" charset="0"/>
            </a:endParaRPr>
          </a:p>
          <a:p>
            <a:endParaRPr lang="en-US" sz="32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Due </a:t>
            </a:r>
            <a:r>
              <a:rPr lang="en-US" sz="2800" dirty="0">
                <a:latin typeface="Arial" panose="020B0604020202020204" pitchFamily="34" charset="0"/>
                <a:cs typeface="Arial" panose="020B0604020202020204" pitchFamily="34" charset="0"/>
              </a:rPr>
              <a:t>to the negative </a:t>
            </a:r>
            <a:r>
              <a:rPr lang="en-US" sz="2800" dirty="0" smtClean="0">
                <a:latin typeface="Arial" panose="020B0604020202020204" pitchFamily="34" charset="0"/>
                <a:cs typeface="Arial" panose="020B0604020202020204" pitchFamily="34" charset="0"/>
              </a:rPr>
              <a:t>environmental </a:t>
            </a:r>
            <a:r>
              <a:rPr lang="en-US" sz="2800" dirty="0">
                <a:latin typeface="Arial" panose="020B0604020202020204" pitchFamily="34" charset="0"/>
                <a:cs typeface="Arial" panose="020B0604020202020204" pitchFamily="34" charset="0"/>
              </a:rPr>
              <a:t>impact of </a:t>
            </a:r>
            <a:r>
              <a:rPr lang="en-US" sz="2800" dirty="0" smtClean="0">
                <a:latin typeface="Arial" panose="020B0604020202020204" pitchFamily="34" charset="0"/>
                <a:cs typeface="Arial" panose="020B0604020202020204" pitchFamily="34" charset="0"/>
              </a:rPr>
              <a:t>Superfund </a:t>
            </a:r>
            <a:r>
              <a:rPr lang="en-US" sz="2800" dirty="0">
                <a:latin typeface="Arial" panose="020B0604020202020204" pitchFamily="34" charset="0"/>
                <a:cs typeface="Arial" panose="020B0604020202020204" pitchFamily="34" charset="0"/>
              </a:rPr>
              <a:t>sites, </a:t>
            </a:r>
            <a:r>
              <a:rPr lang="en-US" sz="2800" dirty="0" smtClean="0">
                <a:latin typeface="Arial" panose="020B0604020202020204" pitchFamily="34" charset="0"/>
                <a:cs typeface="Arial" panose="020B0604020202020204" pitchFamily="34" charset="0"/>
              </a:rPr>
              <a:t>the rate of cancer will </a:t>
            </a:r>
            <a:r>
              <a:rPr lang="en-US" sz="2800" dirty="0">
                <a:latin typeface="Arial" panose="020B0604020202020204" pitchFamily="34" charset="0"/>
                <a:cs typeface="Arial" panose="020B0604020202020204" pitchFamily="34" charset="0"/>
              </a:rPr>
              <a:t>be higher in the </a:t>
            </a:r>
            <a:r>
              <a:rPr lang="en-US" sz="2800" dirty="0" smtClean="0">
                <a:latin typeface="Arial" panose="020B0604020202020204" pitchFamily="34" charset="0"/>
                <a:cs typeface="Arial" panose="020B0604020202020204" pitchFamily="34" charset="0"/>
              </a:rPr>
              <a:t>States </a:t>
            </a:r>
            <a:r>
              <a:rPr lang="en-US" sz="2800" dirty="0" smtClean="0">
                <a:latin typeface="Arial" panose="020B0604020202020204" pitchFamily="34" charset="0"/>
                <a:cs typeface="Arial" panose="020B0604020202020204" pitchFamily="34" charset="0"/>
              </a:rPr>
              <a:t>that have </a:t>
            </a:r>
            <a:r>
              <a:rPr lang="en-US" sz="2800" dirty="0" smtClean="0">
                <a:latin typeface="Arial" panose="020B0604020202020204" pitchFamily="34" charset="0"/>
                <a:cs typeface="Arial" panose="020B0604020202020204" pitchFamily="34" charset="0"/>
              </a:rPr>
              <a:t>a higher number of Superfund sites. </a:t>
            </a:r>
            <a:endParaRPr lang="en-US" sz="28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8029" y="747423"/>
            <a:ext cx="10824872" cy="6088990"/>
          </a:xfrm>
        </p:spPr>
      </p:pic>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Appears to be higher cancer rate towards the East</a:t>
            </a:r>
            <a:endParaRPr lang="en-US" dirty="0"/>
          </a:p>
        </p:txBody>
      </p:sp>
    </p:spTree>
    <p:extLst>
      <p:ext uri="{BB962C8B-B14F-4D97-AF65-F5344CB8AC3E}">
        <p14:creationId xmlns:p14="http://schemas.microsoft.com/office/powerpoint/2010/main" val="3524841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coasts</a:t>
            </a:r>
            <a:endParaRPr lang="en-US" dirty="0"/>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south</a:t>
            </a:r>
            <a:endParaRPr lang="en-US" dirty="0"/>
          </a:p>
        </p:txBody>
      </p:sp>
    </p:spTree>
    <p:extLst>
      <p:ext uri="{BB962C8B-B14F-4D97-AF65-F5344CB8AC3E}">
        <p14:creationId xmlns:p14="http://schemas.microsoft.com/office/powerpoint/2010/main" val="4070254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smtClean="0"/>
              <a:t>Heatmap</a:t>
            </a:r>
            <a:r>
              <a:rPr lang="en-US" b="1" dirty="0" smtClean="0"/>
              <a:t> with Superfund Markers</a:t>
            </a:r>
            <a:endParaRPr lang="en-US" b="1" dirty="0"/>
          </a:p>
        </p:txBody>
      </p:sp>
    </p:spTree>
    <p:extLst>
      <p:ext uri="{BB962C8B-B14F-4D97-AF65-F5344CB8AC3E}">
        <p14:creationId xmlns:p14="http://schemas.microsoft.com/office/powerpoint/2010/main" val="2521318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Conclusions</a:t>
            </a:r>
            <a:endParaRPr lang="en-US" sz="4400" dirty="0">
              <a:solidFill>
                <a:srgbClr val="FFFFFF"/>
              </a:solidFill>
            </a:endParaRPr>
          </a:p>
        </p:txBody>
      </p:sp>
    </p:spTree>
    <p:extLst>
      <p:ext uri="{BB962C8B-B14F-4D97-AF65-F5344CB8AC3E}">
        <p14:creationId xmlns:p14="http://schemas.microsoft.com/office/powerpoint/2010/main" val="10634357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1323"/>
            <a:ext cx="10820400" cy="1293028"/>
          </a:xfrm>
        </p:spPr>
        <p:txBody>
          <a:bodyPr>
            <a:normAutofit fontScale="90000"/>
          </a:bodyPr>
          <a:lstStyle/>
          <a:p>
            <a:pPr algn="l"/>
            <a:r>
              <a:rPr lang="en-US"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endParaRPr lang="en-US" dirty="0" smtClean="0"/>
          </a:p>
          <a:p>
            <a:pPr lvl="1"/>
            <a:r>
              <a:rPr lang="en-US" dirty="0" smtClean="0"/>
              <a:t>This </a:t>
            </a:r>
            <a:r>
              <a:rPr lang="en-US" dirty="0"/>
              <a:t>is the main research question that was answered. The hypothesis generated is; Due to the negative environment impact of superfund sites, the expectation is that cancer rates will be higher in the counties that contain Superfund site designations.</a:t>
            </a:r>
          </a:p>
          <a:p>
            <a:pPr marL="0" indent="0">
              <a:buNone/>
            </a:pPr>
            <a:r>
              <a:rPr lang="en-US" dirty="0" smtClean="0"/>
              <a:t>The </a:t>
            </a:r>
            <a:r>
              <a:rPr lang="en-US" dirty="0"/>
              <a:t>Results: </a:t>
            </a:r>
            <a:endParaRPr lang="en-US" dirty="0" smtClean="0"/>
          </a:p>
          <a:p>
            <a:pPr lvl="1"/>
            <a:r>
              <a:rPr lang="en-US" dirty="0" smtClean="0"/>
              <a:t>When </a:t>
            </a:r>
            <a:r>
              <a:rPr lang="en-US" dirty="0"/>
              <a:t>scatter plots were applied for number of superfund sites vs incident rates, from a visualization point of view, it varied in distribution in the sense that the scatter plots were not aggregated in the location of high superfund sites here is a classic illustration of such a case. </a:t>
            </a:r>
          </a:p>
        </p:txBody>
      </p:sp>
    </p:spTree>
    <p:extLst>
      <p:ext uri="{BB962C8B-B14F-4D97-AF65-F5344CB8AC3E}">
        <p14:creationId xmlns:p14="http://schemas.microsoft.com/office/powerpoint/2010/main" val="3342342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lstStyle/>
          <a:p>
            <a:pPr marL="0" indent="0">
              <a:buNone/>
            </a:pPr>
            <a:r>
              <a:rPr lang="en-US" dirty="0" smtClean="0"/>
              <a:t>According </a:t>
            </a:r>
            <a:r>
              <a:rPr lang="en-US" dirty="0"/>
              <a:t>to the data displayed above, it makes a good case for the hypothesis to be rejected. For instance, in New York, this state has the highest number of superfund sites and so it was expected that it would have the highest incidents of prostate cancer rate. However, upon close examination of the data, Puerto Rico has the highest prostate cancer rate yet fewer superfund sites. When utilizing Chi-square analysis there was very little correlation in lung, and colon cancer the correlation coefficient is practically at zero for Prostate and Breast cancer it was at 11 and 13 percent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 xmlns:a16="http://schemas.microsoft.com/office/drawing/2014/main" id="{DEC398E9-5E5E-4791-8515-4847C7B533F3}"/>
              </a:ext>
            </a:extLst>
          </p:cNvPr>
          <p:cNvSpPr txBox="1"/>
          <p:nvPr/>
        </p:nvSpPr>
        <p:spPr>
          <a:xfrm>
            <a:off x="195594"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 xmlns:a16="http://schemas.microsoft.com/office/drawing/2014/main" id="{88B3CEB5-6527-4A84-80CA-94985833681A}"/>
              </a:ext>
            </a:extLst>
          </p:cNvPr>
          <p:cNvSpPr txBox="1"/>
          <p:nvPr/>
        </p:nvSpPr>
        <p:spPr>
          <a:xfrm>
            <a:off x="3217515" y="3919194"/>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 xmlns:a16="http://schemas.microsoft.com/office/drawing/2014/main" id="{AA8E154C-6772-43B2-9CB8-E4E198DB406D}"/>
              </a:ext>
            </a:extLst>
          </p:cNvPr>
          <p:cNvSpPr txBox="1"/>
          <p:nvPr/>
        </p:nvSpPr>
        <p:spPr>
          <a:xfrm>
            <a:off x="6014505" y="3891398"/>
            <a:ext cx="2798618"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 xmlns:a16="http://schemas.microsoft.com/office/drawing/2014/main" id="{6EA9ED76-FDAD-451A-98CD-1FD8640543F8}"/>
              </a:ext>
            </a:extLst>
          </p:cNvPr>
          <p:cNvSpPr txBox="1"/>
          <p:nvPr/>
        </p:nvSpPr>
        <p:spPr>
          <a:xfrm>
            <a:off x="8989968" y="3869761"/>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smtClean="0"/>
              <a:t>Interesting insights</a:t>
            </a:r>
            <a:endParaRPr lang="en-US" dirty="0"/>
          </a:p>
        </p:txBody>
      </p:sp>
    </p:spTree>
    <p:extLst>
      <p:ext uri="{BB962C8B-B14F-4D97-AF65-F5344CB8AC3E}">
        <p14:creationId xmlns:p14="http://schemas.microsoft.com/office/powerpoint/2010/main" val="2189752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a:t>
            </a:r>
            <a:r>
              <a:rPr lang="en-US" dirty="0" smtClean="0"/>
              <a:t>cancer	112.9 </a:t>
            </a:r>
            <a:endParaRPr lang="en-US" dirty="0"/>
          </a:p>
          <a:p>
            <a:pPr marL="0" indent="0">
              <a:buNone/>
            </a:pPr>
            <a:r>
              <a:rPr lang="en-US" dirty="0"/>
              <a:t>Colon </a:t>
            </a:r>
            <a:r>
              <a:rPr lang="en-US" dirty="0" smtClean="0"/>
              <a:t>cancer	33.6</a:t>
            </a:r>
            <a:endParaRPr lang="en-US" dirty="0"/>
          </a:p>
          <a:p>
            <a:pPr marL="0" indent="0">
              <a:buNone/>
            </a:pPr>
            <a:r>
              <a:rPr lang="en-US" dirty="0" smtClean="0"/>
              <a:t>Lung			49.3</a:t>
            </a:r>
            <a:endParaRPr lang="en-US" dirty="0"/>
          </a:p>
          <a:p>
            <a:pPr marL="0" indent="0">
              <a:buNone/>
            </a:pPr>
            <a:r>
              <a:rPr lang="en-US" dirty="0" smtClean="0"/>
              <a:t>Prostate		78.6</a:t>
            </a:r>
            <a:endParaRPr lang="en-US" dirty="0"/>
          </a:p>
        </p:txBody>
      </p:sp>
    </p:spTree>
    <p:extLst>
      <p:ext uri="{BB962C8B-B14F-4D97-AF65-F5344CB8AC3E}">
        <p14:creationId xmlns:p14="http://schemas.microsoft.com/office/powerpoint/2010/main" val="4206014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pPr marL="0" indent="0">
              <a:buNone/>
            </a:pPr>
            <a:r>
              <a:rPr lang="en-US" dirty="0"/>
              <a:t>Specific diets in different parts of the country?</a:t>
            </a:r>
          </a:p>
          <a:p>
            <a:r>
              <a:rPr lang="en-US" dirty="0"/>
              <a:t>Obesity?</a:t>
            </a:r>
          </a:p>
          <a:p>
            <a:r>
              <a:rPr lang="en-US" dirty="0"/>
              <a:t>Tobacco use</a:t>
            </a:r>
          </a:p>
          <a:p>
            <a:r>
              <a:rPr lang="en-US" dirty="0"/>
              <a:t>Hours worked per week?</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a:t>
            </a:r>
            <a:r>
              <a:rPr lang="en-US" sz="4400" dirty="0" smtClean="0">
                <a:latin typeface="Arial" panose="020B0604020202020204" pitchFamily="34" charset="0"/>
                <a:cs typeface="Arial" panose="020B0604020202020204" pitchFamily="34" charset="0"/>
              </a:rPr>
              <a:t>Superfund </a:t>
            </a:r>
            <a:r>
              <a:rPr lang="en-US" sz="4400" dirty="0">
                <a:latin typeface="Arial" panose="020B0604020202020204" pitchFamily="34" charset="0"/>
                <a:cs typeface="Arial" panose="020B0604020202020204" pitchFamily="34" charset="0"/>
              </a:rPr>
              <a:t>site?</a:t>
            </a:r>
          </a:p>
        </p:txBody>
      </p:sp>
      <p:sp>
        <p:nvSpPr>
          <p:cNvPr id="4" name="Text Placeholder 3">
            <a:extLst>
              <a:ext uri="{FF2B5EF4-FFF2-40B4-BE49-F238E27FC236}">
                <a16:creationId xmlns=""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a:t>
            </a:r>
            <a:r>
              <a:rPr lang="en-US" sz="1500" dirty="0" smtClean="0">
                <a:latin typeface="Arial" panose="020B0604020202020204" pitchFamily="34" charset="0"/>
                <a:cs typeface="Arial" panose="020B0604020202020204" pitchFamily="34" charset="0"/>
              </a:rPr>
              <a:t>Superfund </a:t>
            </a:r>
            <a:r>
              <a:rPr lang="en-US" sz="1500" dirty="0">
                <a:latin typeface="Arial" panose="020B0604020202020204" pitchFamily="34" charset="0"/>
                <a:cs typeface="Arial" panose="020B0604020202020204" pitchFamily="34" charset="0"/>
              </a:rPr>
              <a:t>site is </a:t>
            </a:r>
            <a:r>
              <a:rPr lang="en-US" sz="1500" dirty="0" smtClean="0">
                <a:latin typeface="Arial" panose="020B0604020202020204" pitchFamily="34" charset="0"/>
                <a:cs typeface="Arial" panose="020B0604020202020204" pitchFamily="34" charset="0"/>
              </a:rPr>
              <a:t>a designation given to a polluted area by the U.S. Government. </a:t>
            </a:r>
          </a:p>
          <a:p>
            <a:pPr indent="-228600">
              <a:buFont typeface="Arial" panose="020B0604020202020204" pitchFamily="34" charset="0"/>
              <a:buChar char="•"/>
            </a:pPr>
            <a:r>
              <a:rPr lang="en-US" sz="1500" dirty="0" smtClean="0">
                <a:latin typeface="Arial" panose="020B0604020202020204" pitchFamily="34" charset="0"/>
                <a:cs typeface="Arial" panose="020B0604020202020204" pitchFamily="34" charset="0"/>
              </a:rPr>
              <a:t>The </a:t>
            </a:r>
            <a:r>
              <a:rPr lang="en-US" sz="1500" dirty="0">
                <a:latin typeface="Arial" panose="020B0604020202020204" pitchFamily="34" charset="0"/>
                <a:cs typeface="Arial" panose="020B0604020202020204" pitchFamily="34" charset="0"/>
              </a:rPr>
              <a:t>EPA came up with the SUPERFUND program to help clean the hazardous materials. </a:t>
            </a:r>
            <a:endParaRPr lang="en-US" sz="1500" dirty="0" smtClean="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Superfund Goals: </a:t>
            </a:r>
            <a:endParaRPr lang="en-US" sz="1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Protect </a:t>
            </a:r>
            <a:r>
              <a:rPr lang="en-US" sz="1500" dirty="0">
                <a:latin typeface="Arial" panose="020B0604020202020204" pitchFamily="34" charset="0"/>
                <a:cs typeface="Arial" panose="020B0604020202020204" pitchFamily="34" charset="0"/>
              </a:rPr>
              <a:t>human health and environment by cleaning up the contaminated sites.</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Make </a:t>
            </a:r>
            <a:r>
              <a:rPr lang="en-US" sz="1500" dirty="0">
                <a:latin typeface="Arial" panose="020B0604020202020204" pitchFamily="34" charset="0"/>
                <a:cs typeface="Arial" panose="020B0604020202020204" pitchFamily="34" charset="0"/>
              </a:rPr>
              <a:t>responsible parties pay and clean </a:t>
            </a:r>
            <a:r>
              <a:rPr lang="en-US" sz="1500" dirty="0" smtClean="0">
                <a:latin typeface="Arial" panose="020B0604020202020204" pitchFamily="34" charset="0"/>
                <a:cs typeface="Arial" panose="020B0604020202020204" pitchFamily="34" charset="0"/>
              </a:rPr>
              <a:t>up.</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Return Superfund </a:t>
            </a:r>
            <a:r>
              <a:rPr lang="en-US" sz="1500" dirty="0">
                <a:latin typeface="Arial" panose="020B0604020202020204" pitchFamily="34" charset="0"/>
                <a:cs typeface="Arial" panose="020B0604020202020204" pitchFamily="34" charset="0"/>
              </a:rPr>
              <a:t>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smtClean="0">
                <a:solidFill>
                  <a:srgbClr val="FFFFFF"/>
                </a:solidFill>
              </a:rPr>
              <a:t>What is Cancer?</a:t>
            </a:r>
            <a:endParaRPr lang="en-US" sz="4400" dirty="0">
              <a:solidFill>
                <a:srgbClr val="FFFFFF"/>
              </a:solidFill>
            </a:endParaRPr>
          </a:p>
        </p:txBody>
      </p:sp>
      <p:sp>
        <p:nvSpPr>
          <p:cNvPr id="4" name="Text Placeholder 3">
            <a:extLst>
              <a:ext uri="{FF2B5EF4-FFF2-40B4-BE49-F238E27FC236}">
                <a16:creationId xmlns=""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51C562E3-49F3-4CE5-96FD-D3B9B4917114}"/>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a:solidFill>
                  <a:srgbClr val="FFFFFF"/>
                </a:solidFill>
                <a:latin typeface="+mj-lt"/>
                <a:ea typeface="+mj-ea"/>
                <a:cs typeface="+mj-cs"/>
              </a:rPr>
              <a:t>Cancer Types</a:t>
            </a:r>
          </a:p>
        </p:txBody>
      </p:sp>
      <p:sp>
        <p:nvSpPr>
          <p:cNvPr id="4" name="Text Placeholder 3">
            <a:extLst>
              <a:ext uri="{FF2B5EF4-FFF2-40B4-BE49-F238E27FC236}">
                <a16:creationId xmlns="" xmlns:a16="http://schemas.microsoft.com/office/drawing/2014/main" id="{7CE05658-88E7-456B-974E-EEB13285FE9C}"/>
              </a:ext>
            </a:extLst>
          </p:cNvPr>
          <p:cNvSpPr>
            <a:spLocks noGrp="1"/>
          </p:cNvSpPr>
          <p:nvPr>
            <p:ph type="body" sz="half" idx="2"/>
          </p:nvPr>
        </p:nvSpPr>
        <p:spPr>
          <a:xfrm>
            <a:off x="6090574" y="801866"/>
            <a:ext cx="5306084" cy="5230634"/>
          </a:xfrm>
        </p:spPr>
        <p:txBody>
          <a:bodyPr vert="horz" lIns="91440" tIns="45720" rIns="91440" bIns="45720" rtlCol="0" anchor="ctr">
            <a:normAutofit/>
          </a:bodyPr>
          <a:lstStyle/>
          <a:p>
            <a:pPr lvl="0"/>
            <a:r>
              <a:rPr lang="en-US" sz="2400" dirty="0" smtClean="0">
                <a:solidFill>
                  <a:srgbClr val="000000"/>
                </a:solidFill>
              </a:rPr>
              <a:t>In this project we look to correlate the top four </a:t>
            </a:r>
            <a:r>
              <a:rPr lang="en-US" sz="2400" dirty="0">
                <a:solidFill>
                  <a:srgbClr val="000000"/>
                </a:solidFill>
              </a:rPr>
              <a:t>Cancer </a:t>
            </a:r>
            <a:r>
              <a:rPr lang="en-US" sz="2400" dirty="0" smtClean="0">
                <a:solidFill>
                  <a:srgbClr val="000000"/>
                </a:solidFill>
              </a:rPr>
              <a:t>types with th</a:t>
            </a:r>
            <a:r>
              <a:rPr lang="en-US" sz="2400" dirty="0" smtClean="0">
                <a:solidFill>
                  <a:srgbClr val="000000"/>
                </a:solidFill>
              </a:rPr>
              <a:t>e existence of Superfund Sites</a:t>
            </a:r>
            <a:r>
              <a:rPr lang="en-US" sz="2400" dirty="0" smtClean="0">
                <a:solidFill>
                  <a:srgbClr val="000000"/>
                </a:solidFill>
              </a:rPr>
              <a:t>:</a:t>
            </a:r>
          </a:p>
          <a:p>
            <a:pPr lvl="0"/>
            <a:endParaRPr lang="en-US" sz="2400" dirty="0">
              <a:solidFill>
                <a:srgbClr val="000000"/>
              </a:solidFill>
            </a:endParaRPr>
          </a:p>
          <a:p>
            <a:pPr marL="342900" lvl="0" indent="-342900">
              <a:buFont typeface="Arial" panose="020B0604020202020204" pitchFamily="34" charset="0"/>
              <a:buChar char="•"/>
            </a:pPr>
            <a:r>
              <a:rPr lang="en-US" sz="2400" dirty="0" smtClean="0">
                <a:solidFill>
                  <a:srgbClr val="000000"/>
                </a:solidFill>
              </a:rPr>
              <a:t>Lung Cancer</a:t>
            </a:r>
          </a:p>
          <a:p>
            <a:pPr marL="342900" lvl="0" indent="-342900">
              <a:buFont typeface="Arial" panose="020B0604020202020204" pitchFamily="34" charset="0"/>
              <a:buChar char="•"/>
            </a:pPr>
            <a:r>
              <a:rPr lang="en-US" sz="2400" dirty="0">
                <a:solidFill>
                  <a:srgbClr val="000000"/>
                </a:solidFill>
              </a:rPr>
              <a:t>C</a:t>
            </a:r>
            <a:r>
              <a:rPr lang="en-US" sz="2400" dirty="0" smtClean="0">
                <a:solidFill>
                  <a:srgbClr val="000000"/>
                </a:solidFill>
              </a:rPr>
              <a:t>olon Cancer</a:t>
            </a:r>
            <a:endParaRPr lang="en-US" sz="2400" dirty="0">
              <a:solidFill>
                <a:srgbClr val="000000"/>
              </a:solidFill>
            </a:endParaRPr>
          </a:p>
          <a:p>
            <a:pPr marL="342900" lvl="0" indent="-342900">
              <a:buFont typeface="Arial" panose="020B0604020202020204" pitchFamily="34" charset="0"/>
              <a:buChar char="•"/>
            </a:pPr>
            <a:r>
              <a:rPr lang="en-US" sz="2400" dirty="0">
                <a:solidFill>
                  <a:srgbClr val="000000"/>
                </a:solidFill>
              </a:rPr>
              <a:t>Breast Cancer</a:t>
            </a:r>
          </a:p>
          <a:p>
            <a:pPr marL="342900" indent="-342900">
              <a:buFont typeface="Arial" panose="020B0604020202020204" pitchFamily="34" charset="0"/>
              <a:buChar char="•"/>
            </a:pPr>
            <a:r>
              <a:rPr lang="en-US" sz="2400" dirty="0">
                <a:solidFill>
                  <a:srgbClr val="000000"/>
                </a:solidFill>
              </a:rPr>
              <a:t>Prostate Cancer</a:t>
            </a:r>
          </a:p>
        </p:txBody>
      </p:sp>
    </p:spTree>
    <p:extLst>
      <p:ext uri="{BB962C8B-B14F-4D97-AF65-F5344CB8AC3E}">
        <p14:creationId xmlns:p14="http://schemas.microsoft.com/office/powerpoint/2010/main" val="3916881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smtClean="0"/>
              <a:t>Kaggle</a:t>
            </a:r>
            <a:r>
              <a:rPr lang="en-US" sz="2400" b="1" dirty="0" smtClean="0"/>
              <a:t> </a:t>
            </a:r>
            <a:r>
              <a:rPr lang="en-US" sz="2400" b="1" dirty="0"/>
              <a:t>Superfund site </a:t>
            </a:r>
            <a:r>
              <a:rPr lang="en-US" sz="2400" b="1" dirty="0" smtClean="0"/>
              <a:t>JSON</a:t>
            </a:r>
            <a:endParaRPr lang="en-US" sz="2400" b="1" dirty="0"/>
          </a:p>
          <a:p>
            <a:pPr lvl="1"/>
            <a:r>
              <a:rPr lang="en-US" sz="2000" dirty="0"/>
              <a:t>Data source provided Latitude and longitude of all the Superfund sites based on addresses.  There are 1344 active superfund </a:t>
            </a:r>
            <a:r>
              <a:rPr lang="en-US" sz="2000" dirty="0" smtClean="0"/>
              <a:t>sites</a:t>
            </a:r>
          </a:p>
          <a:p>
            <a:pPr lvl="1"/>
            <a:r>
              <a:rPr lang="en-US" sz="2000" dirty="0" smtClean="0">
                <a:hlinkClick r:id="rId2"/>
              </a:rPr>
              <a:t>www.kaggle.com</a:t>
            </a:r>
            <a:endParaRPr lang="en-US" sz="2000" dirty="0" smtClean="0"/>
          </a:p>
          <a:p>
            <a:pPr lvl="1"/>
            <a:endParaRPr lang="en-US" sz="2000" dirty="0"/>
          </a:p>
          <a:p>
            <a:pPr lvl="0"/>
            <a:r>
              <a:rPr lang="en-US" sz="2400" b="1" dirty="0"/>
              <a:t>Cancer incidence rates</a:t>
            </a:r>
          </a:p>
          <a:p>
            <a:pPr lvl="1"/>
            <a:r>
              <a:rPr lang="en-US" sz="2000" dirty="0"/>
              <a:t>Data source provided Cancer incident rates for each state for multiple types of </a:t>
            </a:r>
            <a:r>
              <a:rPr lang="en-US" sz="2000" dirty="0" smtClean="0"/>
              <a:t>cancers</a:t>
            </a:r>
          </a:p>
          <a:p>
            <a:pPr lvl="1"/>
            <a:r>
              <a:rPr lang="en-US" sz="2000" dirty="0">
                <a:hlinkClick r:id="rId3"/>
              </a:rPr>
              <a:t>https://statecancerprofiles.cancer.gov</a:t>
            </a:r>
            <a:r>
              <a:rPr lang="en-US" sz="2000" dirty="0" smtClean="0">
                <a:hlinkClick r:id="rId3"/>
              </a:rPr>
              <a:t>/</a:t>
            </a:r>
            <a:endParaRPr lang="en-US" sz="2000" dirty="0" smtClean="0"/>
          </a:p>
          <a:p>
            <a:pPr lvl="1"/>
            <a:endParaRPr lang="en-US" sz="2000" dirty="0"/>
          </a:p>
          <a:p>
            <a:pPr lvl="1"/>
            <a:endParaRPr lang="en-US" sz="2000" dirty="0"/>
          </a:p>
          <a:p>
            <a:pPr lvl="1"/>
            <a:endParaRPr lang="en-US" sz="2000" dirty="0"/>
          </a:p>
          <a:p>
            <a:pPr lvl="0"/>
            <a:r>
              <a:rPr lang="en-US" sz="2400" dirty="0"/>
              <a:t>Team picked the top 4 cancer types.  Downloaded csv files for each type.  Combined all cancer information into </a:t>
            </a:r>
            <a:r>
              <a:rPr lang="en-US" sz="2400" dirty="0" smtClean="0"/>
              <a:t>a csv</a:t>
            </a:r>
            <a:r>
              <a:rPr lang="en-US" sz="2400" dirty="0"/>
              <a:t>.</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smtClean="0"/>
              <a:t>Data wrangling</a:t>
            </a:r>
            <a:endParaRPr lang="en-US" dirty="0"/>
          </a:p>
        </p:txBody>
      </p:sp>
      <p:sp>
        <p:nvSpPr>
          <p:cNvPr id="6" name="Content Placeholder 5"/>
          <p:cNvSpPr>
            <a:spLocks noGrp="1"/>
          </p:cNvSpPr>
          <p:nvPr>
            <p:ph idx="1"/>
          </p:nvPr>
        </p:nvSpPr>
        <p:spPr>
          <a:xfrm>
            <a:off x="330414" y="1605288"/>
            <a:ext cx="4323080" cy="4351338"/>
          </a:xfrm>
        </p:spPr>
        <p:txBody>
          <a:bodyPr>
            <a:normAutofit fontScale="92500"/>
          </a:bodyPr>
          <a:lstStyle/>
          <a:p>
            <a:pPr marL="0" indent="0">
              <a:buNone/>
            </a:pPr>
            <a:r>
              <a:rPr lang="en-US" dirty="0" smtClean="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	Superfund Site </a:t>
            </a:r>
            <a:r>
              <a:rPr lang="en-US" dirty="0" err="1" smtClean="0">
                <a:latin typeface="Arial" panose="020B0604020202020204" pitchFamily="34" charset="0"/>
                <a:cs typeface="Arial" panose="020B0604020202020204" pitchFamily="34" charset="0"/>
              </a:rPr>
              <a:t>Json</a:t>
            </a:r>
            <a:endParaRPr lang="en-US"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Built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of Superfund sites per state</a:t>
            </a:r>
          </a:p>
          <a:p>
            <a:pPr marL="0" indent="0">
              <a:buNone/>
            </a:pPr>
            <a:r>
              <a:rPr lang="en-US" dirty="0" smtClean="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Each team member created csv files per state and created 51 total csv files (1 for each state)</a:t>
            </a:r>
          </a:p>
          <a:p>
            <a:pPr marL="0" indent="0">
              <a:buNone/>
            </a:pPr>
            <a:r>
              <a:rPr lang="en-US" dirty="0" smtClean="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smtClean="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smtClean="0"/>
              <a:t>Superfund count per State</a:t>
            </a:r>
            <a:endParaRPr lang="en-US" dirty="0"/>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831</TotalTime>
  <Words>911</Words>
  <Application>Microsoft Office PowerPoint</Application>
  <PresentationFormat>Widescreen</PresentationFormat>
  <Paragraphs>149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Superfund count per State</vt:lpstr>
      <vt:lpstr>Data wrangling</vt:lpstr>
      <vt:lpstr>Scatter Plots correlation</vt:lpstr>
      <vt:lpstr>Visualizations </vt:lpstr>
      <vt:lpstr>Scatter plot results per cancer Type</vt:lpstr>
      <vt:lpstr>Breast Cancer Scatter Plot</vt:lpstr>
      <vt:lpstr>LUNG Cancer Scatter Plot</vt:lpstr>
      <vt:lpstr>PROSTATE Cancer Scatter Plot</vt:lpstr>
      <vt:lpstr>COLON Cancer Scatter Plot</vt:lpstr>
      <vt:lpstr>Heatmap results per cancer Type</vt:lpstr>
      <vt:lpstr>Cancer HEATMAP Plot</vt:lpstr>
      <vt:lpstr>Cancer HEATMAP Plot</vt:lpstr>
      <vt:lpstr>Cancer HEATMAP Plot</vt:lpstr>
      <vt:lpstr>Cancer HEATMAP Plot</vt:lpstr>
      <vt:lpstr>Cancer HEATMAP Plot</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43</cp:revision>
  <dcterms:created xsi:type="dcterms:W3CDTF">2019-01-24T00:40:17Z</dcterms:created>
  <dcterms:modified xsi:type="dcterms:W3CDTF">2019-01-24T15:59:30Z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2019-01-24 15:59:17Z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